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57" r:id="rId8"/>
    <p:sldId id="258" r:id="rId9"/>
    <p:sldId id="260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201824-1838-FB4D-9B27-ED6D4E372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FC52DD8-0474-5949-A57E-5C53CFB0A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8893C149-295C-4D47-AC7F-FE3A612F5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DF11-30FB-D448-B8ED-5A90FA344262}" type="datetimeFigureOut">
              <a:rPr lang="sr-Latn-RS" smtClean="0"/>
              <a:t>31.5.2020.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E156DA9-1378-8344-80A9-2241F7570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6FD9D83B-33A9-2B48-9A1A-77BF31C32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2ADA-0545-E740-8EE1-11661285B2F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51021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BD58D3-DF55-BB43-8A38-70CD6B5A9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C2CB6C9E-CE2B-3048-971F-512E25B8B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CDB52EF-AA08-3643-B7B7-EF1BFA0EE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DF11-30FB-D448-B8ED-5A90FA344262}" type="datetimeFigureOut">
              <a:rPr lang="sr-Latn-RS" smtClean="0"/>
              <a:t>31.5.2020.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3CD86E5E-20EE-364E-84A5-D49CC032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9BD9AEAF-7D8C-F94B-A756-994A8D4A8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2ADA-0545-E740-8EE1-11661285B2F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674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5231603B-5054-1545-8857-4B791A3B73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E21C85D1-7DE1-C748-BEA5-CE971B5D43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FCCFC41-C80F-4D4C-9328-E4AB30167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DF11-30FB-D448-B8ED-5A90FA344262}" type="datetimeFigureOut">
              <a:rPr lang="sr-Latn-RS" smtClean="0"/>
              <a:t>31.5.2020.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636B197B-92FC-8F4C-8559-50D3595E4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5E6F8D56-2ED6-9641-BF2E-2724C685A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2ADA-0545-E740-8EE1-11661285B2F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4433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E7D913-013A-6844-A33C-184982E8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0C154BE7-9273-6641-8335-D66523776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82AC8363-3962-4243-B5DC-A7242E08C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DF11-30FB-D448-B8ED-5A90FA344262}" type="datetimeFigureOut">
              <a:rPr lang="sr-Latn-RS" smtClean="0"/>
              <a:t>31.5.2020.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43E853A-A9B1-D249-B7FD-C479E364A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AE9FC77-6519-DC4A-AB6B-B0569FFF8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2ADA-0545-E740-8EE1-11661285B2F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3416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15F30D-4492-0848-8BFC-8C842249A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E873353B-6ED3-4841-B52E-7BAD87E39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783E21F9-2F46-7941-84EC-2A8F0883A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DF11-30FB-D448-B8ED-5A90FA344262}" type="datetimeFigureOut">
              <a:rPr lang="sr-Latn-RS" smtClean="0"/>
              <a:t>31.5.2020.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7AFF37A-B08D-F44F-A7C5-4799C3D44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63CD4F0E-334D-4E4D-ADFA-4CF36B2C3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2ADA-0545-E740-8EE1-11661285B2F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34092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854F8D-67E0-D448-B5AB-A7A79582B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12AD12EB-364D-4F48-8663-B5274BD9B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17E88CB3-8673-594F-AC88-D36E1C129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28CCD879-7505-9649-A8AF-3311FEF65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DF11-30FB-D448-B8ED-5A90FA344262}" type="datetimeFigureOut">
              <a:rPr lang="sr-Latn-RS" smtClean="0"/>
              <a:t>31.5.2020.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FD0F455F-7A13-514F-AAB2-8E36B8218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6B90AD3F-A8F0-754A-B8B9-599110DF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2ADA-0545-E740-8EE1-11661285B2F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8513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EA6D17-AFA8-8C48-922F-3C276E5F3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07F7777B-0463-0B46-B27B-711680998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42CC9B31-DD0C-8B47-AE09-F1D0FD6B3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5FC4A516-1E4C-894F-8FA6-FD7BD2CDE1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3DC015D7-C92D-1D4D-B39F-F15A110FD5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FCC830D9-1ED4-A849-8213-21CCD9335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DF11-30FB-D448-B8ED-5A90FA344262}" type="datetimeFigureOut">
              <a:rPr lang="sr-Latn-RS" smtClean="0"/>
              <a:t>31.5.2020.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CF408CD9-8C3A-644C-A9D4-5786C1AE8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8A822E17-8FC0-C44E-9068-1A0D37843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2ADA-0545-E740-8EE1-11661285B2F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39082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8C694D-06B0-8142-99EA-7175F6D0C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B502E406-BFB5-6847-BA05-5F0A116DB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DF11-30FB-D448-B8ED-5A90FA344262}" type="datetimeFigureOut">
              <a:rPr lang="sr-Latn-RS" smtClean="0"/>
              <a:t>31.5.2020.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F8FDDC6C-7B22-6649-AD63-59AEFE05D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D02B10F8-B599-6A40-8C12-EC99B5775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2ADA-0545-E740-8EE1-11661285B2F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8842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30C48E2F-350D-EE4D-8ACE-0D75D7BC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DF11-30FB-D448-B8ED-5A90FA344262}" type="datetimeFigureOut">
              <a:rPr lang="sr-Latn-RS" smtClean="0"/>
              <a:t>31.5.2020.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6008249B-97BF-BE42-B9BD-686C49E2D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E9A34132-15ED-5645-9BC6-E3975D8E3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2ADA-0545-E740-8EE1-11661285B2F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15080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7435F7-9BD2-714B-9BAC-A3AEA6F7F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945ACAC8-1B5B-F246-BEFE-383B435D4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B3DE311A-6B87-8640-A039-0AC8DF6E2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E12B236B-F4B1-5C48-B1C2-00FFB343B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DF11-30FB-D448-B8ED-5A90FA344262}" type="datetimeFigureOut">
              <a:rPr lang="sr-Latn-RS" smtClean="0"/>
              <a:t>31.5.2020.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30542909-40B5-2042-AC3A-AF1E2E4C0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070E7DDB-4424-E941-863F-C1AEAE78C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2ADA-0545-E740-8EE1-11661285B2F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1215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AA35E4-7583-B64E-94F8-A6B26493E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4E156548-8419-E648-959C-5BF2F682A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F981A94B-A894-EE4D-AAAD-969E6D124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66EAD74A-DB6F-694D-A503-DF83AA7C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DF11-30FB-D448-B8ED-5A90FA344262}" type="datetimeFigureOut">
              <a:rPr lang="sr-Latn-RS" smtClean="0"/>
              <a:t>31.5.2020.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742C2B3F-9BF4-1947-8F9C-67890236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A8D078C0-DF02-6D45-A4AD-9A02368B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2ADA-0545-E740-8EE1-11661285B2F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13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E893F067-8A52-A941-B6BD-38A797050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A7CA5593-27CD-6547-A00D-9F9C37A41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C61FD71D-44EC-C344-ACB6-0CFA1434B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9DF11-30FB-D448-B8ED-5A90FA344262}" type="datetimeFigureOut">
              <a:rPr lang="sr-Latn-RS" smtClean="0"/>
              <a:t>31.5.2020.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2EE7231-45EA-4D4B-866A-07614C91F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1F578333-CFD7-6049-BD9E-0A38AB781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72ADA-0545-E740-8EE1-11661285B2F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7518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960644-DB0F-2A4A-BF5B-1F5F9ABF10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/>
              <a:t>Радоје Домановић: „Вођа“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423CC00-1DE7-F641-983A-2F4B4A1FAC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/>
              <a:t>Опис часа и прилози за конкурс: „Магија је у рукама наставника“</a:t>
            </a:r>
          </a:p>
        </p:txBody>
      </p:sp>
    </p:spTree>
    <p:extLst>
      <p:ext uri="{BB962C8B-B14F-4D97-AF65-F5344CB8AC3E}">
        <p14:creationId xmlns:p14="http://schemas.microsoft.com/office/powerpoint/2010/main" val="171963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ABAFAF-8160-1640-81A6-661A74D1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„Магија је у рукама наставника“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4109EEA8-A301-A54D-ACAC-2C5AC197F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az-Cyrl-AZ" sz="1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Конкурс: "Магија је у рукама наставника"</a:t>
            </a:r>
            <a:endParaRPr lang="az-Cyrl-AZ">
              <a:effectLst/>
            </a:endParaRPr>
          </a:p>
          <a:p>
            <a:pPr rtl="0"/>
            <a:br>
              <a:rPr lang="az-Cyrl-AZ"/>
            </a:br>
            <a:r>
              <a:rPr lang="az-Cyrl-AZ" sz="1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Ток електронског часа; </a:t>
            </a:r>
            <a:endParaRPr lang="az-Cyrl-AZ">
              <a:effectLst/>
            </a:endParaRPr>
          </a:p>
          <a:p>
            <a:pPr rtl="0"/>
            <a:r>
              <a:rPr lang="az-Cyrl-AZ" sz="1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Наставна јединица: "Вођа"- Р. Домановић</a:t>
            </a:r>
            <a:endParaRPr lang="az-Cyrl-AZ">
              <a:effectLst/>
            </a:endParaRPr>
          </a:p>
          <a:p>
            <a:pPr rtl="0"/>
            <a:r>
              <a:rPr lang="az-Cyrl-AZ" sz="1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Одељење: </a:t>
            </a:r>
            <a:r>
              <a:rPr lang="sr-Latn-RS" sz="1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II-1- </a:t>
            </a:r>
            <a:r>
              <a:rPr lang="az-Cyrl-AZ" sz="1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техничар мехатронике</a:t>
            </a:r>
            <a:endParaRPr lang="az-Cyrl-AZ">
              <a:effectLst/>
            </a:endParaRPr>
          </a:p>
          <a:p>
            <a:pPr rtl="0"/>
            <a:br>
              <a:rPr lang="az-Cyrl-AZ"/>
            </a:br>
            <a:r>
              <a:rPr lang="az-Cyrl-AZ" sz="1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Веома је тешко учинити поетско-технолошки скок из традиционалног начина учења и предавања, али нова су времена! Време технолошког развоја, а нарочито дигиталне технологије допринели су да нас педагоге претворе у нешто ново. Тако да се можда, осећамо и као будући "роботи".</a:t>
            </a:r>
            <a:endParaRPr lang="az-Cyrl-AZ">
              <a:effectLst/>
            </a:endParaRPr>
          </a:p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9719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0E0742-7F1D-AA41-BFBB-FD3118CAE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„Магија је у рукама наставника“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D7ABBB13-103E-DD48-9D03-66C58465E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Међутим, временом се показало да смо и ми нека врста "чаробњака" који можемо да као у "Фаусту" смислимо "Валпургину ноћ" и узмемо магију у наше руке. Која је улога наставника у овом новом процесу учења? На почетку, признајем, и ја сам била збуњена (иако са великим искуством класичног рада), и све ми се ово ново учење на даљину чинило као "тумарање" по лавиринту који нема излаза. Како је време пролазило, лавиринт се претварао у празну плочу мозаика коју је требало попунити разнобојним, неправилном перлама знања и претворити је у "летећи ћилим", на којем ћемо се сви ми, и ђаци и професори осећати топло, сигурно, а ипак, виртуелно.</a:t>
            </a:r>
            <a:endParaRPr lang="sr-Latn-R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Latn-R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Предајем другој и четвртој години, и чинило ми се да ми је ова магија најповољнија за тинејџере, који иначе живе у свом занетом и виртуелном свету.</a:t>
            </a:r>
            <a:endParaRPr lang="sr-Latn-R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Latn-R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Наставна јединица је сатира "Вођа" од Радоја Домановића, и мислим да је најидеалнија за ово наше виртуелно путовање: у рукама сам држала штап и почела да ударам њиме, да би ме ученици преко Тимса чули, настало је ћутање, збуњени погледи.</a:t>
            </a:r>
            <a:endParaRPr lang="sr-Latn-R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Latn-R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Појединац (ученик) је издвојен из гомиле а поглед му је упрт према поду учионице. Учионица је испуњена неразговетним жагором, љуљају се лево-десно и цело одељење личи на луткарско позориште које не зна шта ће само са собом. </a:t>
            </a:r>
            <a:endParaRPr lang="sr-Latn-R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74819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BB5036-6FB3-374C-9B17-EDB8B238D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„Магија је у рукама наставника“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9EF8E811-C948-124F-84DC-398D1ED40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Импровизована учионица је претворена у земљу у којој је настао неред- побацане патике са извученим пертлама; смеће из корпе побацано по учионици; смрад опија чула; завесе покидане, прозори као наказе буље у све нас. "Куда ћемо?!"- повиках.</a:t>
            </a:r>
            <a:endParaRPr lang="sr-Latn-R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Latn-R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"Било где." "Бежимо!" "Што даље", хорски се проломише гласови као раштеловани оркестар. "Вођа" стоји мирно, ћути, стоји у углу учионице и чека да се отворе врата. </a:t>
            </a:r>
            <a:endParaRPr lang="sr-Latn-R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Latn-R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"Хоћемо напоље!" "Хоћемо нову, лепшу земљу са плодним њивама и свежим коренима!"- повикаше остали.</a:t>
            </a:r>
            <a:endParaRPr lang="sr-Latn-R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Latn-R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Подижем штап и показујем слику холандског уметника П. Бројгела "Слепац води слепца." Слика је рађена сфумато техником, контрастом светлих и тамних тонова; игром људи и њихових сенки; статична црква која својим звоником једва додирује откинуто парче сивог неба, а крст се претворио у црну тачку.</a:t>
            </a:r>
            <a:endParaRPr lang="sr-Latn-R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Latn-R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светлом делу слике, људи погрбљени једни за другим, за вођом који "гледа" у земљу иду за њим. У руци нема штап. Ћути. Куда иду? </a:t>
            </a:r>
            <a:endParaRPr lang="sr-Latn-R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Latn-R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Сви ћутимо што је теже од најјачег вриска. Као у песми "Вече на шкољу" од Алексе Шантића- и Бог ћути!</a:t>
            </a:r>
            <a:endParaRPr lang="sr-Latn-R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0266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AE9785-7B10-D749-8A12-A76869EBB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„Магија је у рукама наставника“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A45FAA3A-87AF-094D-AB61-2A35CF8CB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 виртуелне стварности лебдења са слике враћамо се нашем Вођи стакленим, прозирним мостом "Ко је он? Куда нас води?!"- зачуше се питања сумњивих и богојажљивих. Нема одговора. Страх и саблазан као да зарази моју магију. Срце ми почне снажно лупати. Како даље?- помислих. Ученици скочише са својих места почеше јурити по учионици правећи неке чудне покрете као афричка племена која својим чудним покретима желе да отерају зле духове и донесу нешто ново светло. Вођа је у центру круга, држи мој штап и брзо га опколише тражећи од њега одговоре- зашто их не води у неку бољу земљу у којој ће владати хармонија.</a:t>
            </a:r>
            <a:endParaRPr lang="sr-Latn-R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54027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5C55BB-6574-7548-A43F-94E2AB1B7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„Магија је у рукама наставника“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64DB9DC7-BC2F-BB47-B998-550153865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Изби свађа, препирка, почеше се вући за косу гађати гредама, један другом говораше ружне речи. Све је мање било око вође. Приђоше му два ученика и упиташе: "Што нам не помогнеш?"</a:t>
            </a:r>
            <a:endParaRPr lang="sr-Latn-R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Latn-R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"Слеп сам од рођења!"- рече.</a:t>
            </a:r>
            <a:endParaRPr lang="sr-Latn-R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Latn-R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ту је крај. Више ничег нема, исто као и у "Проклетој авлији" од Иве Андрића. Једино је извесно и истинито да је Домановић кроз ову сатиру показао, да су људи слепи, а не вођа.</a:t>
            </a:r>
            <a:endParaRPr lang="sr-Latn-R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Latn-R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</a:t>
            </a:r>
            <a:r>
              <a:rPr lang="sr-Latn-RS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Морамо имати свој став према животу а не бити жртве демагогије и наметнутог мишљења као што је то истакао и Илија Чворовић у драми "Балкански шпијун" од Душана Ковачевића.</a:t>
            </a:r>
            <a:endParaRPr lang="sr-Latn-RS" sz="18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Latn-RS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Остаје отворено питање у чему је универзално значење сатире "Вођа?"</a:t>
            </a:r>
            <a:endParaRPr lang="sr-Latn-RS" sz="18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53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B92790-6293-7D49-8C1E-4AA508544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37065206-F532-BF4C-B011-395BC86BD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5229227" cy="6127750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A2EDAA6B-0C8A-E94D-B65F-DC64734BC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6" y="365125"/>
            <a:ext cx="5286374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29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E1A88C-6197-4A44-8537-6023D786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F5EF2C29-BB5D-3E4B-BF4D-5FE29038E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4"/>
            <a:ext cx="10515600" cy="536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17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9FCD6E-7B76-3249-9172-8C8A9ECBA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Рад ученице уз поруку „Верујмо себи и својим очима“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2C9150E5-821E-8D40-9A3A-BAB6E7057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50" y="1189502"/>
            <a:ext cx="3565580" cy="530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24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Široki ekran</PresentationFormat>
  <Slides>9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Office tema</vt:lpstr>
      <vt:lpstr>Радоје Домановић: „Вођа“</vt:lpstr>
      <vt:lpstr>„Магија је у рукама наставника“</vt:lpstr>
      <vt:lpstr>„Магија је у рукама наставника“</vt:lpstr>
      <vt:lpstr>„Магија је у рукама наставника“</vt:lpstr>
      <vt:lpstr>„Магија је у рукама наставника“</vt:lpstr>
      <vt:lpstr>„Магија је у рукама наставника“</vt:lpstr>
      <vt:lpstr>PowerPoint prezentacija</vt:lpstr>
      <vt:lpstr>PowerPoint prezentacija</vt:lpstr>
      <vt:lpstr>Рад ученице уз поруку „Верујмо себи и својим очима“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Радоје Домановић: „Вођа“</dc:title>
  <dc:creator>neda014@gmail.com</dc:creator>
  <cp:lastModifiedBy>neda014@gmail.com</cp:lastModifiedBy>
  <cp:revision>1</cp:revision>
  <dcterms:created xsi:type="dcterms:W3CDTF">2020-05-31T17:49:09Z</dcterms:created>
  <dcterms:modified xsi:type="dcterms:W3CDTF">2020-05-31T19:58:05Z</dcterms:modified>
</cp:coreProperties>
</file>